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65" r:id="rId4"/>
    <p:sldId id="259" r:id="rId5"/>
    <p:sldId id="270" r:id="rId6"/>
    <p:sldId id="267" r:id="rId7"/>
    <p:sldId id="268" r:id="rId8"/>
    <p:sldId id="260" r:id="rId9"/>
    <p:sldId id="269" r:id="rId10"/>
    <p:sldId id="261" r:id="rId11"/>
    <p:sldId id="264" r:id="rId12"/>
    <p:sldId id="263"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39" d="100"/>
          <a:sy n="39" d="100"/>
        </p:scale>
        <p:origin x="98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02A16-3ADC-4010-B670-AB69138BF96F}" type="datetimeFigureOut">
              <a:rPr lang="nl-BE" smtClean="0"/>
              <a:t>28/09/2017</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38972-6BA1-44A2-80C6-0B378D2F3E2D}" type="slidenum">
              <a:rPr lang="nl-BE" smtClean="0"/>
              <a:t>‹nr.›</a:t>
            </a:fld>
            <a:endParaRPr lang="nl-BE"/>
          </a:p>
        </p:txBody>
      </p:sp>
    </p:spTree>
    <p:extLst>
      <p:ext uri="{BB962C8B-B14F-4D97-AF65-F5344CB8AC3E}">
        <p14:creationId xmlns:p14="http://schemas.microsoft.com/office/powerpoint/2010/main" val="359474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91738972-6BA1-44A2-80C6-0B378D2F3E2D}" type="slidenum">
              <a:rPr lang="nl-BE" smtClean="0"/>
              <a:t>1</a:t>
            </a:fld>
            <a:endParaRPr lang="nl-BE"/>
          </a:p>
        </p:txBody>
      </p:sp>
    </p:spTree>
    <p:extLst>
      <p:ext uri="{BB962C8B-B14F-4D97-AF65-F5344CB8AC3E}">
        <p14:creationId xmlns:p14="http://schemas.microsoft.com/office/powerpoint/2010/main" val="131135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1. Jeugdwerkers die ieder hun eigen expertise hebben en een stevige vertrouwensband hebben met ‘hun jongeren’. </a:t>
            </a:r>
          </a:p>
          <a:p>
            <a:endParaRPr lang="nl-BE" dirty="0"/>
          </a:p>
        </p:txBody>
      </p:sp>
      <p:sp>
        <p:nvSpPr>
          <p:cNvPr id="4" name="Tijdelijke aanduiding voor dianummer 3"/>
          <p:cNvSpPr>
            <a:spLocks noGrp="1"/>
          </p:cNvSpPr>
          <p:nvPr>
            <p:ph type="sldNum" sz="quarter" idx="10"/>
          </p:nvPr>
        </p:nvSpPr>
        <p:spPr/>
        <p:txBody>
          <a:bodyPr/>
          <a:lstStyle/>
          <a:p>
            <a:fld id="{91738972-6BA1-44A2-80C6-0B378D2F3E2D}" type="slidenum">
              <a:rPr lang="nl-BE" smtClean="0"/>
              <a:t>2</a:t>
            </a:fld>
            <a:endParaRPr lang="nl-BE"/>
          </a:p>
        </p:txBody>
      </p:sp>
    </p:spTree>
    <p:extLst>
      <p:ext uri="{BB962C8B-B14F-4D97-AF65-F5344CB8AC3E}">
        <p14:creationId xmlns:p14="http://schemas.microsoft.com/office/powerpoint/2010/main" val="365219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smtClean="0"/>
              <a:t>Klik om de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smtClean="0"/>
              <a:t>Klik om de stijl te bewerken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447191" y="2824269"/>
            <a:ext cx="4645152" cy="264445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smtClean="0"/>
              <a:t>Klik om de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9/28/2017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9/28/2017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itdemarge.be/" TargetMode="External"/><Relationship Id="rId2" Type="http://schemas.openxmlformats.org/officeDocument/2006/relationships/hyperlink" Target="http://www.jes.b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www.stampmedia.be/video/antwerpse-jongeren-houden-eigen-top"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atxnxFT6h3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smtClean="0"/>
              <a:t>Hoe wegen op het lokaal beleid?</a:t>
            </a:r>
            <a:endParaRPr lang="nl-BE" dirty="0"/>
          </a:p>
        </p:txBody>
      </p:sp>
      <p:sp>
        <p:nvSpPr>
          <p:cNvPr id="3" name="Ondertitel 2"/>
          <p:cNvSpPr>
            <a:spLocks noGrp="1"/>
          </p:cNvSpPr>
          <p:nvPr>
            <p:ph type="subTitle" idx="1"/>
          </p:nvPr>
        </p:nvSpPr>
        <p:spPr/>
        <p:txBody>
          <a:bodyPr>
            <a:normAutofit/>
          </a:bodyPr>
          <a:lstStyle/>
          <a:p>
            <a:pPr algn="ctr"/>
            <a:r>
              <a:rPr lang="nl-BE" sz="3600" b="1" dirty="0" smtClean="0"/>
              <a:t>J 100</a:t>
            </a:r>
            <a:endParaRPr lang="nl-BE" sz="3600" b="1" dirty="0"/>
          </a:p>
        </p:txBody>
      </p:sp>
    </p:spTree>
    <p:extLst>
      <p:ext uri="{BB962C8B-B14F-4D97-AF65-F5344CB8AC3E}">
        <p14:creationId xmlns:p14="http://schemas.microsoft.com/office/powerpoint/2010/main" val="1486204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Politiserend werken: Hoe doe je dat?</a:t>
            </a:r>
            <a:endParaRPr lang="nl-BE" dirty="0"/>
          </a:p>
        </p:txBody>
      </p:sp>
      <p:sp>
        <p:nvSpPr>
          <p:cNvPr id="3" name="Tijdelijke aanduiding voor inhoud 2"/>
          <p:cNvSpPr>
            <a:spLocks noGrp="1"/>
          </p:cNvSpPr>
          <p:nvPr>
            <p:ph idx="1"/>
          </p:nvPr>
        </p:nvSpPr>
        <p:spPr/>
        <p:txBody>
          <a:bodyPr>
            <a:normAutofit fontScale="85000" lnSpcReduction="20000"/>
          </a:bodyPr>
          <a:lstStyle/>
          <a:p>
            <a:r>
              <a:rPr lang="nl-BE" dirty="0" smtClean="0"/>
              <a:t>*	Vertrekken vanuit jongeren hun ideeën en soms frustraties</a:t>
            </a:r>
          </a:p>
          <a:p>
            <a:r>
              <a:rPr lang="nl-BE" dirty="0" smtClean="0"/>
              <a:t>*	luisteren naar hun verhalen en daar mee aan de slag gaan</a:t>
            </a:r>
          </a:p>
          <a:p>
            <a:r>
              <a:rPr lang="nl-BE" dirty="0" smtClean="0"/>
              <a:t>*	De juiste vragen stellen en jongeren motiveren om mee een oplossing te zoeken</a:t>
            </a:r>
          </a:p>
          <a:p>
            <a:r>
              <a:rPr lang="nl-BE" dirty="0" smtClean="0"/>
              <a:t>*	Laagdrempelige brainstormmomenten inlassen om zoveel mogelijk input te krijgen</a:t>
            </a:r>
          </a:p>
          <a:p>
            <a:r>
              <a:rPr lang="nl-BE" dirty="0" smtClean="0"/>
              <a:t>*	Een gevolg geven aan die momenten door te laten zien aan de jongeren dat de jeugdwerkers wel </a:t>
            </a:r>
            <a:br>
              <a:rPr lang="nl-BE" dirty="0" smtClean="0"/>
            </a:br>
            <a:r>
              <a:rPr lang="nl-BE" dirty="0" smtClean="0"/>
              <a:t>	degelijk hun best doen om aan de slag te gaan met de gegeven input</a:t>
            </a:r>
          </a:p>
          <a:p>
            <a:r>
              <a:rPr lang="nl-BE" dirty="0" smtClean="0"/>
              <a:t>*	Zorgen voor een leuke informele sfeer</a:t>
            </a:r>
          </a:p>
          <a:p>
            <a:r>
              <a:rPr lang="nl-BE" dirty="0" smtClean="0"/>
              <a:t>*	Iedereen in de groep een stem geven en investeren in een veilige omgeving voor elke individu</a:t>
            </a:r>
          </a:p>
          <a:p>
            <a:r>
              <a:rPr lang="nl-BE" dirty="0" smtClean="0"/>
              <a:t>*	Herhalen</a:t>
            </a:r>
            <a:endParaRPr lang="nl-BE" dirty="0"/>
          </a:p>
        </p:txBody>
      </p:sp>
    </p:spTree>
    <p:extLst>
      <p:ext uri="{BB962C8B-B14F-4D97-AF65-F5344CB8AC3E}">
        <p14:creationId xmlns:p14="http://schemas.microsoft.com/office/powerpoint/2010/main" val="1486910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Oefening:</a:t>
            </a:r>
            <a:endParaRPr lang="nl-BE" dirty="0"/>
          </a:p>
        </p:txBody>
      </p:sp>
      <p:sp>
        <p:nvSpPr>
          <p:cNvPr id="3" name="Tijdelijke aanduiding voor inhoud 2"/>
          <p:cNvSpPr>
            <a:spLocks noGrp="1"/>
          </p:cNvSpPr>
          <p:nvPr>
            <p:ph idx="1"/>
          </p:nvPr>
        </p:nvSpPr>
        <p:spPr/>
        <p:txBody>
          <a:bodyPr/>
          <a:lstStyle/>
          <a:p>
            <a:r>
              <a:rPr lang="nl-BE" dirty="0"/>
              <a:t>Kies één thema om over te brainstormen (Media, Werk, Politie, </a:t>
            </a:r>
            <a:r>
              <a:rPr lang="nl-BE" dirty="0" smtClean="0"/>
              <a:t>…)</a:t>
            </a:r>
            <a:endParaRPr lang="nl-BE" dirty="0"/>
          </a:p>
          <a:p>
            <a:r>
              <a:rPr lang="nl-BE" dirty="0"/>
              <a:t>Kruip in de huid van één van je jongeren of wij geven jou een type dat je kan spelen</a:t>
            </a:r>
          </a:p>
          <a:p>
            <a:r>
              <a:rPr lang="nl-BE" dirty="0"/>
              <a:t>Per thema neemt één iemand de rol van jeugdwerker op zich</a:t>
            </a:r>
          </a:p>
          <a:p>
            <a:r>
              <a:rPr lang="nl-BE" dirty="0"/>
              <a:t>De themagroep discussieert over het onderwerp en tracht tot een oplossing te komen die men kan voorleggen aan het beleid</a:t>
            </a:r>
          </a:p>
          <a:p>
            <a:r>
              <a:rPr lang="nl-BE" dirty="0"/>
              <a:t>Nadien reflectiemoment</a:t>
            </a:r>
          </a:p>
        </p:txBody>
      </p:sp>
    </p:spTree>
    <p:extLst>
      <p:ext uri="{BB962C8B-B14F-4D97-AF65-F5344CB8AC3E}">
        <p14:creationId xmlns:p14="http://schemas.microsoft.com/office/powerpoint/2010/main" val="308393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Wat zijn de bedreigingen?</a:t>
            </a:r>
            <a:endParaRPr lang="nl-BE" dirty="0"/>
          </a:p>
        </p:txBody>
      </p:sp>
      <p:sp>
        <p:nvSpPr>
          <p:cNvPr id="3" name="Tijdelijke aanduiding voor inhoud 2"/>
          <p:cNvSpPr>
            <a:spLocks noGrp="1"/>
          </p:cNvSpPr>
          <p:nvPr>
            <p:ph idx="1"/>
          </p:nvPr>
        </p:nvSpPr>
        <p:spPr/>
        <p:txBody>
          <a:bodyPr>
            <a:normAutofit lnSpcReduction="10000"/>
          </a:bodyPr>
          <a:lstStyle/>
          <a:p>
            <a:r>
              <a:rPr lang="nl-BE" dirty="0" smtClean="0"/>
              <a:t>*	Uitdaging</a:t>
            </a:r>
          </a:p>
          <a:p>
            <a:pPr lvl="2"/>
            <a:r>
              <a:rPr lang="nl-BE" i="1" dirty="0" smtClean="0"/>
              <a:t>Bij een tekort aan uitdaging ontstaat er soms een gevoel van zinloosheid en routine</a:t>
            </a:r>
          </a:p>
          <a:p>
            <a:r>
              <a:rPr lang="nl-BE" dirty="0" smtClean="0"/>
              <a:t>*	Capaciteit</a:t>
            </a:r>
          </a:p>
          <a:p>
            <a:pPr lvl="2"/>
            <a:r>
              <a:rPr lang="nl-BE" i="1" dirty="0" smtClean="0"/>
              <a:t>De mogelijkheden moeten er zijn(kennis, ervaring, vaardigheden, inzicht, strategieën, …)</a:t>
            </a:r>
          </a:p>
          <a:p>
            <a:pPr lvl="2"/>
            <a:r>
              <a:rPr lang="nl-BE" i="1" dirty="0" smtClean="0"/>
              <a:t>Een tekort aan capaciteit kan leiden tot frustraties </a:t>
            </a:r>
            <a:r>
              <a:rPr lang="nl-BE" i="1" smtClean="0"/>
              <a:t>en machteloosheid(verwachtingen)</a:t>
            </a:r>
            <a:endParaRPr lang="nl-BE" i="1" dirty="0" smtClean="0"/>
          </a:p>
          <a:p>
            <a:r>
              <a:rPr lang="nl-BE" dirty="0" smtClean="0"/>
              <a:t>*	Verbondenheid</a:t>
            </a:r>
          </a:p>
          <a:p>
            <a:pPr lvl="2"/>
            <a:r>
              <a:rPr lang="nl-BE" i="1" dirty="0" smtClean="0"/>
              <a:t>Jongeren moeten het gevoel hebben dat ze verbonden zijn en dat hun project gedragen wordt</a:t>
            </a:r>
          </a:p>
          <a:p>
            <a:pPr lvl="2"/>
            <a:r>
              <a:rPr lang="nl-BE" i="1" dirty="0" smtClean="0"/>
              <a:t>(door o.a. mensen, gemeenschappen, bewegingen, gedachtengoed, organisaties, volwassenen, …</a:t>
            </a:r>
          </a:p>
          <a:p>
            <a:pPr lvl="2"/>
            <a:r>
              <a:rPr lang="nl-BE" i="1" dirty="0" smtClean="0"/>
              <a:t>(Dominante groepen kunnen ook een bedreiging zijn)</a:t>
            </a:r>
          </a:p>
        </p:txBody>
      </p:sp>
    </p:spTree>
    <p:extLst>
      <p:ext uri="{BB962C8B-B14F-4D97-AF65-F5344CB8AC3E}">
        <p14:creationId xmlns:p14="http://schemas.microsoft.com/office/powerpoint/2010/main" val="4168010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dirty="0" smtClean="0"/>
              <a:t>Interessante data:</a:t>
            </a:r>
            <a:endParaRPr lang="nl-BE" dirty="0"/>
          </a:p>
        </p:txBody>
      </p:sp>
      <p:sp>
        <p:nvSpPr>
          <p:cNvPr id="3" name="Tijdelijke aanduiding voor inhoud 2"/>
          <p:cNvSpPr>
            <a:spLocks noGrp="1"/>
          </p:cNvSpPr>
          <p:nvPr>
            <p:ph idx="1"/>
          </p:nvPr>
        </p:nvSpPr>
        <p:spPr/>
        <p:txBody>
          <a:bodyPr/>
          <a:lstStyle/>
          <a:p>
            <a:r>
              <a:rPr lang="nl-BE" dirty="0" smtClean="0"/>
              <a:t>Volgende J-100 bijeenkomst: Dinsdag 3 oktober om 18.00 uur op park spoor Oost</a:t>
            </a:r>
          </a:p>
          <a:p>
            <a:r>
              <a:rPr lang="nl-BE" dirty="0" smtClean="0"/>
              <a:t>Congres van het jeugdwelzijnswerk: </a:t>
            </a:r>
            <a:r>
              <a:rPr lang="nl-BE" dirty="0" err="1" smtClean="0"/>
              <a:t>Why</a:t>
            </a:r>
            <a:r>
              <a:rPr lang="nl-BE" dirty="0" smtClean="0"/>
              <a:t> </a:t>
            </a:r>
            <a:r>
              <a:rPr lang="nl-BE" dirty="0" err="1" smtClean="0"/>
              <a:t>give</a:t>
            </a:r>
            <a:r>
              <a:rPr lang="nl-BE" dirty="0" smtClean="0"/>
              <a:t> a shit! Maandag 27 november in het Vlaams Parlement</a:t>
            </a:r>
          </a:p>
          <a:p>
            <a:r>
              <a:rPr lang="nl-BE" dirty="0" smtClean="0"/>
              <a:t>Bezoek ook onze sites </a:t>
            </a:r>
            <a:r>
              <a:rPr lang="nl-BE" dirty="0" smtClean="0">
                <a:sym typeface="Wingdings" panose="05000000000000000000" pitchFamily="2" charset="2"/>
              </a:rPr>
              <a:t>	</a:t>
            </a:r>
            <a:r>
              <a:rPr lang="nl-BE" dirty="0" smtClean="0">
                <a:sym typeface="Wingdings" panose="05000000000000000000" pitchFamily="2" charset="2"/>
                <a:hlinkClick r:id="rId2"/>
              </a:rPr>
              <a:t>www.jes.be</a:t>
            </a:r>
            <a:r>
              <a:rPr lang="nl-BE" dirty="0">
                <a:sym typeface="Wingdings" panose="05000000000000000000" pitchFamily="2" charset="2"/>
              </a:rPr>
              <a:t/>
            </a:r>
            <a:br>
              <a:rPr lang="nl-BE" dirty="0">
                <a:sym typeface="Wingdings" panose="05000000000000000000" pitchFamily="2" charset="2"/>
              </a:rPr>
            </a:br>
            <a:r>
              <a:rPr lang="nl-BE" dirty="0" smtClean="0">
                <a:sym typeface="Wingdings" panose="05000000000000000000" pitchFamily="2" charset="2"/>
              </a:rPr>
              <a:t>				</a:t>
            </a:r>
            <a:r>
              <a:rPr lang="nl-BE" dirty="0" smtClean="0">
                <a:sym typeface="Wingdings" panose="05000000000000000000" pitchFamily="2" charset="2"/>
                <a:hlinkClick r:id="rId3"/>
              </a:rPr>
              <a:t>www.uitdemarge.be</a:t>
            </a:r>
            <a:endParaRPr lang="nl-BE" dirty="0" smtClean="0">
              <a:sym typeface="Wingdings" panose="05000000000000000000" pitchFamily="2" charset="2"/>
            </a:endParaRPr>
          </a:p>
          <a:p>
            <a:pPr marL="3657600" lvl="8" indent="0">
              <a:buNone/>
            </a:pPr>
            <a:endParaRPr lang="nl-BE" dirty="0" smtClean="0">
              <a:sym typeface="Wingdings" panose="05000000000000000000" pitchFamily="2" charset="2"/>
            </a:endParaRPr>
          </a:p>
          <a:p>
            <a:pPr marL="3657600" lvl="8" indent="0">
              <a:buNone/>
            </a:pPr>
            <a:r>
              <a:rPr lang="nl-BE" dirty="0">
                <a:sym typeface="Wingdings" panose="05000000000000000000" pitchFamily="2" charset="2"/>
              </a:rPr>
              <a:t>	</a:t>
            </a:r>
            <a:r>
              <a:rPr lang="nl-BE" dirty="0" smtClean="0">
                <a:sym typeface="Wingdings" panose="05000000000000000000" pitchFamily="2" charset="2"/>
              </a:rPr>
              <a:t>	</a:t>
            </a:r>
            <a:r>
              <a:rPr lang="nl-BE" sz="2000" dirty="0" smtClean="0">
                <a:sym typeface="Wingdings" panose="05000000000000000000" pitchFamily="2" charset="2"/>
              </a:rPr>
              <a:t>Bedankt voor jullie aandacht!</a:t>
            </a:r>
          </a:p>
          <a:p>
            <a:pPr marL="3657600" lvl="8" indent="0">
              <a:buNone/>
            </a:pPr>
            <a:r>
              <a:rPr lang="nl-BE" sz="2000" dirty="0" smtClean="0">
                <a:sym typeface="Wingdings" panose="05000000000000000000" pitchFamily="2" charset="2"/>
              </a:rPr>
              <a:t>Margot, Mohamed en </a:t>
            </a:r>
            <a:r>
              <a:rPr lang="nl-BE" sz="2000" dirty="0" err="1" smtClean="0">
                <a:sym typeface="Wingdings" panose="05000000000000000000" pitchFamily="2" charset="2"/>
              </a:rPr>
              <a:t>Nisrine</a:t>
            </a:r>
            <a:endParaRPr lang="nl-BE" sz="2000" dirty="0" smtClean="0">
              <a:sym typeface="Wingdings" panose="05000000000000000000" pitchFamily="2" charset="2"/>
            </a:endParaRPr>
          </a:p>
        </p:txBody>
      </p:sp>
    </p:spTree>
    <p:extLst>
      <p:ext uri="{BB962C8B-B14F-4D97-AF65-F5344CB8AC3E}">
        <p14:creationId xmlns:p14="http://schemas.microsoft.com/office/powerpoint/2010/main" val="506888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51579" y="804520"/>
            <a:ext cx="9603275" cy="488703"/>
          </a:xfrm>
        </p:spPr>
        <p:txBody>
          <a:bodyPr>
            <a:normAutofit fontScale="90000"/>
          </a:bodyPr>
          <a:lstStyle/>
          <a:p>
            <a:pPr algn="ctr"/>
            <a:r>
              <a:rPr lang="nl-BE" dirty="0" smtClean="0"/>
              <a:t>Wat is J-100?</a:t>
            </a:r>
            <a:endParaRPr lang="nl-BE" dirty="0"/>
          </a:p>
        </p:txBody>
      </p:sp>
      <p:sp>
        <p:nvSpPr>
          <p:cNvPr id="3" name="Tijdelijke aanduiding voor inhoud 2"/>
          <p:cNvSpPr>
            <a:spLocks noGrp="1"/>
          </p:cNvSpPr>
          <p:nvPr>
            <p:ph idx="1"/>
          </p:nvPr>
        </p:nvSpPr>
        <p:spPr>
          <a:xfrm>
            <a:off x="1451579" y="1814945"/>
            <a:ext cx="9603275" cy="4308764"/>
          </a:xfrm>
        </p:spPr>
        <p:txBody>
          <a:bodyPr>
            <a:normAutofit fontScale="92500" lnSpcReduction="20000"/>
          </a:bodyPr>
          <a:lstStyle/>
          <a:p>
            <a:r>
              <a:rPr lang="nl-NL" dirty="0" smtClean="0"/>
              <a:t>De </a:t>
            </a:r>
            <a:r>
              <a:rPr lang="nl-NL" dirty="0"/>
              <a:t>J-100 wordt georganiseerd en begeleid door een stuurgroep van jeugdwerkers uit verschillende </a:t>
            </a:r>
            <a:r>
              <a:rPr lang="nl-NL" dirty="0" smtClean="0"/>
              <a:t>organisaties.</a:t>
            </a:r>
          </a:p>
          <a:p>
            <a:r>
              <a:rPr lang="nl-NL" dirty="0" smtClean="0"/>
              <a:t> Zij </a:t>
            </a:r>
            <a:r>
              <a:rPr lang="nl-NL" dirty="0"/>
              <a:t>selecteren de geschikte jongeren voor het project en peilen naar hun motivatie.</a:t>
            </a:r>
            <a:endParaRPr lang="nl-BE" dirty="0"/>
          </a:p>
          <a:p>
            <a:r>
              <a:rPr lang="nl-NL" dirty="0"/>
              <a:t>In een reeks bijeenkomsten evolueren we samen met de jongeren naar een ‘denktank’ over samenleven in de stad. </a:t>
            </a:r>
            <a:endParaRPr lang="nl-NL" dirty="0" smtClean="0"/>
          </a:p>
          <a:p>
            <a:r>
              <a:rPr lang="nl-NL" dirty="0" smtClean="0"/>
              <a:t>In </a:t>
            </a:r>
            <a:r>
              <a:rPr lang="nl-NL" dirty="0"/>
              <a:t>een eerste fase werken we aan ontmoeting: de jongeren maken kennis met elkaar en ontdekken de dingen die ze gemeenschappelijk hebben, maar ook de verschillen. </a:t>
            </a:r>
            <a:endParaRPr lang="nl-NL" dirty="0" smtClean="0"/>
          </a:p>
          <a:p>
            <a:r>
              <a:rPr lang="nl-NL" dirty="0" smtClean="0"/>
              <a:t>Vanuit </a:t>
            </a:r>
            <a:r>
              <a:rPr lang="nl-NL" dirty="0"/>
              <a:t>de persoonlijke verhalen van de jongeren en hun dagdagelijkse realiteit maken we een analyse van het samenleven in de stad. </a:t>
            </a:r>
            <a:endParaRPr lang="nl-NL" dirty="0" smtClean="0"/>
          </a:p>
          <a:p>
            <a:r>
              <a:rPr lang="nl-NL" dirty="0" smtClean="0"/>
              <a:t>We </a:t>
            </a:r>
            <a:r>
              <a:rPr lang="nl-NL" dirty="0"/>
              <a:t>denken samen na over oplossingen en voeren die ook uit in mate van het mogelijke. </a:t>
            </a:r>
            <a:endParaRPr lang="nl-NL" dirty="0" smtClean="0"/>
          </a:p>
          <a:p>
            <a:r>
              <a:rPr lang="nl-NL" dirty="0" smtClean="0"/>
              <a:t>Tenslotte </a:t>
            </a:r>
            <a:r>
              <a:rPr lang="nl-NL" dirty="0"/>
              <a:t>denken we samen na hoe we onze boodschap best publiek kunnen maken</a:t>
            </a:r>
            <a:r>
              <a:rPr lang="nl-NL" dirty="0" smtClean="0"/>
              <a:t>.</a:t>
            </a:r>
            <a:endParaRPr lang="nl-BE" dirty="0" smtClean="0"/>
          </a:p>
        </p:txBody>
      </p:sp>
    </p:spTree>
    <p:extLst>
      <p:ext uri="{BB962C8B-B14F-4D97-AF65-F5344CB8AC3E}">
        <p14:creationId xmlns:p14="http://schemas.microsoft.com/office/powerpoint/2010/main" val="1745592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ve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7549"/>
            <a:ext cx="7449704" cy="3724852"/>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5441">
            <a:off x="7415979" y="379083"/>
            <a:ext cx="2525018" cy="4481907"/>
          </a:xfrm>
          <a:prstGeom prst="rect">
            <a:avLst/>
          </a:prstGeom>
        </p:spPr>
      </p:pic>
      <p:pic>
        <p:nvPicPr>
          <p:cNvPr id="2052" name="Picture 4" descr="Gerelateerde afbee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429" y="3432029"/>
            <a:ext cx="3779116" cy="2704431"/>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4117974" y="5002526"/>
            <a:ext cx="6096000" cy="1477328"/>
          </a:xfrm>
          <a:prstGeom prst="rect">
            <a:avLst/>
          </a:prstGeom>
        </p:spPr>
        <p:txBody>
          <a:bodyPr>
            <a:spAutoFit/>
          </a:bodyPr>
          <a:lstStyle/>
          <a:p>
            <a:r>
              <a:rPr lang="nl-BE" dirty="0">
                <a:solidFill>
                  <a:srgbClr val="000000"/>
                </a:solidFill>
                <a:latin typeface="Stag"/>
              </a:rPr>
              <a:t>Het kat-en-muisspel tussen de jongeren van Luchtbal en de politie duurt voort. De jongens klagen over overdreven politiegeweld; de politie lekte gisteren een filmpje om aan te tonen dat de jongens zelf geen doetjes zijn. Maandagnacht werd weer een auto in brand gestoken.</a:t>
            </a:r>
            <a:endParaRPr lang="nl-BE" dirty="0"/>
          </a:p>
        </p:txBody>
      </p:sp>
    </p:spTree>
    <p:extLst>
      <p:ext uri="{BB962C8B-B14F-4D97-AF65-F5344CB8AC3E}">
        <p14:creationId xmlns:p14="http://schemas.microsoft.com/office/powerpoint/2010/main" val="659555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Wat is het doel?</a:t>
            </a:r>
            <a:endParaRPr lang="nl-BE" dirty="0"/>
          </a:p>
        </p:txBody>
      </p:sp>
      <p:sp>
        <p:nvSpPr>
          <p:cNvPr id="3" name="Tijdelijke aanduiding voor inhoud 2"/>
          <p:cNvSpPr>
            <a:spLocks noGrp="1"/>
          </p:cNvSpPr>
          <p:nvPr>
            <p:ph idx="1"/>
          </p:nvPr>
        </p:nvSpPr>
        <p:spPr/>
        <p:txBody>
          <a:bodyPr/>
          <a:lstStyle/>
          <a:p>
            <a:r>
              <a:rPr lang="nl-BE" dirty="0" smtClean="0"/>
              <a:t>*	Polarisering tegen gaan</a:t>
            </a:r>
          </a:p>
          <a:p>
            <a:r>
              <a:rPr lang="nl-BE" dirty="0" smtClean="0"/>
              <a:t>*	Ontmoeting creëren tussen verschillende lokale verenigingen</a:t>
            </a:r>
          </a:p>
          <a:p>
            <a:r>
              <a:rPr lang="nl-BE" dirty="0" smtClean="0"/>
              <a:t>*	Samen nadenken over wat wij nodig hebben om samen te leven</a:t>
            </a:r>
          </a:p>
          <a:p>
            <a:r>
              <a:rPr lang="nl-BE" dirty="0" smtClean="0"/>
              <a:t>*	Inspraak en dialoog met het stadsbestuur</a:t>
            </a:r>
          </a:p>
          <a:p>
            <a:r>
              <a:rPr lang="nl-BE" dirty="0" smtClean="0"/>
              <a:t>*	Samen staan we sterk</a:t>
            </a:r>
          </a:p>
        </p:txBody>
      </p:sp>
    </p:spTree>
    <p:extLst>
      <p:ext uri="{BB962C8B-B14F-4D97-AF65-F5344CB8AC3E}">
        <p14:creationId xmlns:p14="http://schemas.microsoft.com/office/powerpoint/2010/main" val="1568575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Er zijn 3 overlegmomenten</a:t>
            </a:r>
            <a:endParaRPr lang="nl-BE" dirty="0"/>
          </a:p>
        </p:txBody>
      </p:sp>
      <p:sp>
        <p:nvSpPr>
          <p:cNvPr id="3" name="Tijdelijke aanduiding voor inhoud 2"/>
          <p:cNvSpPr>
            <a:spLocks noGrp="1"/>
          </p:cNvSpPr>
          <p:nvPr>
            <p:ph idx="1"/>
          </p:nvPr>
        </p:nvSpPr>
        <p:spPr/>
        <p:txBody>
          <a:bodyPr>
            <a:normAutofit/>
          </a:bodyPr>
          <a:lstStyle/>
          <a:p>
            <a:r>
              <a:rPr lang="nl-BE" dirty="0" smtClean="0"/>
              <a:t>Op niveau van de jongeren en de jeugdwerkers</a:t>
            </a:r>
          </a:p>
          <a:p>
            <a:pPr lvl="1"/>
            <a:r>
              <a:rPr lang="nl-BE" i="1" dirty="0" smtClean="0"/>
              <a:t>De J100 </a:t>
            </a:r>
            <a:r>
              <a:rPr lang="nl-BE" i="1" dirty="0"/>
              <a:t>bijeenkomsten met de </a:t>
            </a:r>
            <a:r>
              <a:rPr lang="nl-BE" i="1" dirty="0" smtClean="0"/>
              <a:t>jongeren</a:t>
            </a:r>
            <a:endParaRPr lang="nl-BE" i="1" dirty="0"/>
          </a:p>
          <a:p>
            <a:r>
              <a:rPr lang="nl-BE" dirty="0" smtClean="0"/>
              <a:t>Op niveau van de jeugdwerkers en een aantal stafmedewerkers</a:t>
            </a:r>
          </a:p>
          <a:p>
            <a:pPr lvl="1"/>
            <a:r>
              <a:rPr lang="nl-BE" i="1" dirty="0" smtClean="0"/>
              <a:t>De voorbereidingen voor de bijeenkomsten met jongeren</a:t>
            </a:r>
            <a:endParaRPr lang="nl-BE" i="1" dirty="0"/>
          </a:p>
          <a:p>
            <a:r>
              <a:rPr lang="nl-BE" dirty="0" smtClean="0"/>
              <a:t>Op niveau van coördinatoren met de stafmedewerkers</a:t>
            </a:r>
          </a:p>
          <a:p>
            <a:pPr lvl="1"/>
            <a:r>
              <a:rPr lang="nl-BE" i="1" dirty="0" smtClean="0"/>
              <a:t>De stuurgroep op organisatieniveau(contacten beleid, pers, subsidies, …)</a:t>
            </a:r>
            <a:r>
              <a:rPr lang="nl-BE" i="1" dirty="0"/>
              <a:t/>
            </a:r>
            <a:br>
              <a:rPr lang="nl-BE" i="1" dirty="0"/>
            </a:br>
            <a:endParaRPr lang="nl-BE" i="1" dirty="0"/>
          </a:p>
        </p:txBody>
      </p:sp>
    </p:spTree>
    <p:extLst>
      <p:ext uri="{BB962C8B-B14F-4D97-AF65-F5344CB8AC3E}">
        <p14:creationId xmlns:p14="http://schemas.microsoft.com/office/powerpoint/2010/main" val="98491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Wat hebben we tot nu toe gedaan</a:t>
            </a:r>
            <a:r>
              <a:rPr lang="nl-BE" dirty="0" smtClean="0"/>
              <a:t>:</a:t>
            </a:r>
            <a:br>
              <a:rPr lang="nl-BE" dirty="0" smtClean="0"/>
            </a:br>
            <a:r>
              <a:rPr lang="nl-BE" dirty="0" smtClean="0"/>
              <a:t>Teambuilding/ontmoetingen</a:t>
            </a:r>
            <a:endParaRPr lang="nl-BE"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608752">
            <a:off x="7126820" y="1927271"/>
            <a:ext cx="4230305" cy="3172729"/>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9562">
            <a:off x="806733" y="2277840"/>
            <a:ext cx="4267199" cy="3200399"/>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7373" y="3588528"/>
            <a:ext cx="3877994" cy="2908495"/>
          </a:xfrm>
          <a:prstGeom prst="rect">
            <a:avLst/>
          </a:prstGeom>
        </p:spPr>
      </p:pic>
    </p:spTree>
    <p:extLst>
      <p:ext uri="{BB962C8B-B14F-4D97-AF65-F5344CB8AC3E}">
        <p14:creationId xmlns:p14="http://schemas.microsoft.com/office/powerpoint/2010/main" val="1073163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Afbeeldingsresultaat voor j100 top antwerp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7072">
            <a:off x="7613643" y="1853754"/>
            <a:ext cx="2955729" cy="4177105"/>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1589913" y="2071295"/>
            <a:ext cx="8209418" cy="2921159"/>
          </a:xfrm>
        </p:spPr>
        <p:txBody>
          <a:bodyPr/>
          <a:lstStyle/>
          <a:p>
            <a:r>
              <a:rPr lang="nl-BE" dirty="0"/>
              <a:t>*	J100 Top		</a:t>
            </a:r>
            <a:endParaRPr lang="nl-BE" dirty="0" smtClean="0"/>
          </a:p>
          <a:p>
            <a:r>
              <a:rPr lang="nl-BE" u="sng" dirty="0" smtClean="0">
                <a:hlinkClick r:id="rId3"/>
              </a:rPr>
              <a:t>https</a:t>
            </a:r>
            <a:r>
              <a:rPr lang="nl-BE" u="sng" dirty="0">
                <a:hlinkClick r:id="rId3"/>
              </a:rPr>
              <a:t>://</a:t>
            </a:r>
            <a:r>
              <a:rPr lang="nl-BE" u="sng" dirty="0" smtClean="0">
                <a:hlinkClick r:id="rId3"/>
              </a:rPr>
              <a:t>www.stampmedia.be/video/antwerpse-jongeren-houden-eigen-top</a:t>
            </a:r>
            <a:endParaRPr lang="nl-BE" u="sng" dirty="0" smtClean="0"/>
          </a:p>
          <a:p>
            <a:endParaRPr lang="nl-BE" dirty="0"/>
          </a:p>
          <a:p>
            <a:endParaRPr lang="nl-BE" dirty="0"/>
          </a:p>
        </p:txBody>
      </p:sp>
      <p:sp>
        <p:nvSpPr>
          <p:cNvPr id="2" name="Titel 1"/>
          <p:cNvSpPr>
            <a:spLocks noGrp="1"/>
          </p:cNvSpPr>
          <p:nvPr>
            <p:ph type="title"/>
          </p:nvPr>
        </p:nvSpPr>
        <p:spPr/>
        <p:txBody>
          <a:bodyPr/>
          <a:lstStyle/>
          <a:p>
            <a:pPr algn="ctr"/>
            <a:r>
              <a:rPr lang="nl-BE" dirty="0"/>
              <a:t>Wat hebben we tot nu toe gedaan</a:t>
            </a:r>
            <a:r>
              <a:rPr lang="nl-BE" dirty="0" smtClean="0"/>
              <a:t>:</a:t>
            </a:r>
            <a:br>
              <a:rPr lang="nl-BE" dirty="0" smtClean="0"/>
            </a:br>
            <a:r>
              <a:rPr lang="nl-BE" dirty="0" smtClean="0"/>
              <a:t>J-100 top</a:t>
            </a:r>
            <a:endParaRPr lang="nl-BE" dirty="0"/>
          </a:p>
        </p:txBody>
      </p:sp>
      <p:sp>
        <p:nvSpPr>
          <p:cNvPr id="4" name="AutoShape 2" descr="Afbeeldingsresultaat voor j100 top antwerp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4" descr="Afbeeldingsresultaat voor j100 top antwerpen"/>
          <p:cNvSpPr>
            <a:spLocks noChangeAspect="1" noChangeArrowheads="1"/>
          </p:cNvSpPr>
          <p:nvPr/>
        </p:nvSpPr>
        <p:spPr bwMode="auto">
          <a:xfrm>
            <a:off x="3374732" y="3436237"/>
            <a:ext cx="1928788" cy="19287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4106" name="Picture 10" descr="Afbeeldingsresultaat voor j100 top antwerp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637" y="3162383"/>
            <a:ext cx="57150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124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2205037" y="2013505"/>
            <a:ext cx="6657609" cy="3406219"/>
          </a:xfrm>
          <a:prstGeom prst="rect">
            <a:avLst/>
          </a:prstGeom>
        </p:spPr>
      </p:pic>
      <p:sp>
        <p:nvSpPr>
          <p:cNvPr id="2" name="Titel 1"/>
          <p:cNvSpPr>
            <a:spLocks noGrp="1"/>
          </p:cNvSpPr>
          <p:nvPr>
            <p:ph type="title"/>
          </p:nvPr>
        </p:nvSpPr>
        <p:spPr/>
        <p:txBody>
          <a:bodyPr/>
          <a:lstStyle/>
          <a:p>
            <a:pPr algn="ctr"/>
            <a:r>
              <a:rPr lang="nl-BE" dirty="0" smtClean="0"/>
              <a:t>Wat hebben we tot nu toe gedaan:</a:t>
            </a:r>
            <a:br>
              <a:rPr lang="nl-BE" dirty="0" smtClean="0"/>
            </a:br>
            <a:r>
              <a:rPr lang="nl-BE" dirty="0" smtClean="0"/>
              <a:t>Bruggenbouwer</a:t>
            </a:r>
            <a:endParaRPr lang="nl-BE" dirty="0"/>
          </a:p>
        </p:txBody>
      </p:sp>
      <p:sp>
        <p:nvSpPr>
          <p:cNvPr id="3" name="Tijdelijke aanduiding voor inhoud 2"/>
          <p:cNvSpPr>
            <a:spLocks noGrp="1"/>
          </p:cNvSpPr>
          <p:nvPr>
            <p:ph idx="1"/>
          </p:nvPr>
        </p:nvSpPr>
        <p:spPr/>
        <p:txBody>
          <a:bodyPr/>
          <a:lstStyle/>
          <a:p>
            <a:r>
              <a:rPr lang="nl-BE" dirty="0" smtClean="0"/>
              <a:t>*	Project ingediend bij de stad voor een bruggenbouwer</a:t>
            </a:r>
          </a:p>
          <a:p>
            <a:pPr marL="0" indent="0">
              <a:buNone/>
            </a:pPr>
            <a:endParaRPr lang="nl-BE" dirty="0"/>
          </a:p>
          <a:p>
            <a:pPr marL="0" indent="0">
              <a:buNone/>
            </a:pPr>
            <a:endParaRPr lang="nl-BE" dirty="0" smtClean="0"/>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845" r="-845"/>
          <a:stretch/>
        </p:blipFill>
        <p:spPr>
          <a:xfrm rot="401523">
            <a:off x="8319997" y="2042945"/>
            <a:ext cx="2618855" cy="2605745"/>
          </a:xfrm>
          <a:prstGeom prst="rect">
            <a:avLst/>
          </a:prstGeom>
        </p:spPr>
      </p:pic>
    </p:spTree>
    <p:extLst>
      <p:ext uri="{BB962C8B-B14F-4D97-AF65-F5344CB8AC3E}">
        <p14:creationId xmlns:p14="http://schemas.microsoft.com/office/powerpoint/2010/main" val="1851035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Wat hebben we tot nu toe gedaan</a:t>
            </a:r>
            <a:r>
              <a:rPr lang="nl-BE" dirty="0" smtClean="0"/>
              <a:t>:</a:t>
            </a:r>
            <a:br>
              <a:rPr lang="nl-BE" dirty="0" smtClean="0"/>
            </a:br>
            <a:r>
              <a:rPr lang="nl-BE" dirty="0" err="1" smtClean="0"/>
              <a:t>Droomhut</a:t>
            </a:r>
            <a:endParaRPr lang="nl-BE" dirty="0"/>
          </a:p>
        </p:txBody>
      </p:sp>
      <p:sp>
        <p:nvSpPr>
          <p:cNvPr id="3" name="Tijdelijke aanduiding voor inhoud 2"/>
          <p:cNvSpPr>
            <a:spLocks noGrp="1"/>
          </p:cNvSpPr>
          <p:nvPr>
            <p:ph idx="1"/>
          </p:nvPr>
        </p:nvSpPr>
        <p:spPr>
          <a:xfrm>
            <a:off x="1451579" y="2015732"/>
            <a:ext cx="9603275" cy="3450613"/>
          </a:xfrm>
        </p:spPr>
        <p:txBody>
          <a:bodyPr/>
          <a:lstStyle/>
          <a:p>
            <a:r>
              <a:rPr lang="nl-BE" dirty="0"/>
              <a:t>*	</a:t>
            </a:r>
            <a:r>
              <a:rPr lang="nl-BE" dirty="0" err="1"/>
              <a:t>Droomhut</a:t>
            </a:r>
            <a:r>
              <a:rPr lang="nl-BE" dirty="0"/>
              <a:t>	</a:t>
            </a:r>
            <a:r>
              <a:rPr lang="nl-BE" dirty="0">
                <a:hlinkClick r:id="rId2"/>
              </a:rPr>
              <a:t>https://</a:t>
            </a:r>
            <a:r>
              <a:rPr lang="nl-BE" dirty="0" smtClean="0">
                <a:hlinkClick r:id="rId2"/>
              </a:rPr>
              <a:t>www.youtube.com/watch?v=atxnxFT6h34</a:t>
            </a:r>
            <a:endParaRPr lang="nl-BE" dirty="0" smtClean="0"/>
          </a:p>
          <a:p>
            <a:r>
              <a:rPr lang="nl-NL" b="1" i="1" dirty="0">
                <a:solidFill>
                  <a:schemeClr val="accent3">
                    <a:lumMod val="75000"/>
                  </a:schemeClr>
                </a:solidFill>
              </a:rPr>
              <a:t>“Toen ik een kind was, droomde ik ervan om tijd te spenderen in een boomhut.  Ge woont in ’t stad in een appartement of huisje en niet alle huizen hebben een tuin.  Aan bomen in de publieke ruimte mag je niet komen omdat je dan een GAS-boete krijgt.  Dus heb ik nooit een boomhut kunnen maken en er nooit in kunnen spelen.” (citaat J100-jongere M. </a:t>
            </a:r>
            <a:r>
              <a:rPr lang="nl-NL" b="1" i="1" dirty="0" err="1">
                <a:solidFill>
                  <a:schemeClr val="accent3">
                    <a:lumMod val="75000"/>
                  </a:schemeClr>
                </a:solidFill>
              </a:rPr>
              <a:t>Aoulad</a:t>
            </a:r>
            <a:r>
              <a:rPr lang="nl-NL" b="1" i="1" dirty="0">
                <a:solidFill>
                  <a:schemeClr val="accent3">
                    <a:lumMod val="75000"/>
                  </a:schemeClr>
                </a:solidFill>
              </a:rPr>
              <a:t>)</a:t>
            </a:r>
            <a:r>
              <a:rPr lang="nl-NL" b="1" i="1" dirty="0">
                <a:solidFill>
                  <a:schemeClr val="bg1"/>
                </a:solidFill>
              </a:rPr>
              <a:t> </a:t>
            </a:r>
            <a:endParaRPr lang="nl-BE" b="1" dirty="0">
              <a:solidFill>
                <a:schemeClr val="bg1"/>
              </a:solidFill>
            </a:endParaRPr>
          </a:p>
          <a:p>
            <a:r>
              <a:rPr lang="nl-NL" b="1" i="1" dirty="0">
                <a:solidFill>
                  <a:schemeClr val="accent2">
                    <a:lumMod val="75000"/>
                  </a:schemeClr>
                </a:solidFill>
              </a:rPr>
              <a:t>“Een boomhut heb ik enkel gezien op foto of in een Amerikaanse film, maar ooit echt in gezeten: nee dat heb ik nooit.” (citaat J100-jongere M. </a:t>
            </a:r>
            <a:r>
              <a:rPr lang="nl-NL" b="1" i="1" dirty="0" err="1">
                <a:solidFill>
                  <a:schemeClr val="accent2">
                    <a:lumMod val="75000"/>
                  </a:schemeClr>
                </a:solidFill>
              </a:rPr>
              <a:t>Daoudi</a:t>
            </a:r>
            <a:r>
              <a:rPr lang="nl-NL" b="1" i="1" dirty="0">
                <a:solidFill>
                  <a:schemeClr val="accent2">
                    <a:lumMod val="75000"/>
                  </a:schemeClr>
                </a:solidFill>
              </a:rPr>
              <a:t>)</a:t>
            </a:r>
            <a:endParaRPr lang="nl-BE" b="1" dirty="0">
              <a:solidFill>
                <a:schemeClr val="accent2">
                  <a:lumMod val="75000"/>
                </a:schemeClr>
              </a:solidFill>
            </a:endParaRPr>
          </a:p>
          <a:p>
            <a:endParaRPr lang="nl-BE" dirty="0"/>
          </a:p>
        </p:txBody>
      </p:sp>
      <p:sp>
        <p:nvSpPr>
          <p:cNvPr id="4" name="AutoShape 2" descr="Afbeeldingsresultaat voor droomhut boomhut st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4" descr="Afbeeldingsresultaat voor droomhut boomhut st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6" descr="Afbeeldingsresultaat voor droomhut boomhut sta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3904959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TM10001114[[fn=Galerie]]</Template>
  <TotalTime>231</TotalTime>
  <Words>430</Words>
  <Application>Microsoft Office PowerPoint</Application>
  <PresentationFormat>Breedbeeld</PresentationFormat>
  <Paragraphs>69</Paragraphs>
  <Slides>13</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Gill Sans MT</vt:lpstr>
      <vt:lpstr>Stag</vt:lpstr>
      <vt:lpstr>Wingdings</vt:lpstr>
      <vt:lpstr>Gallery</vt:lpstr>
      <vt:lpstr>Hoe wegen op het lokaal beleid?</vt:lpstr>
      <vt:lpstr>Wat is J-100?</vt:lpstr>
      <vt:lpstr>PowerPoint-presentatie</vt:lpstr>
      <vt:lpstr>Wat is het doel?</vt:lpstr>
      <vt:lpstr>Er zijn 3 overlegmomenten</vt:lpstr>
      <vt:lpstr>Wat hebben we tot nu toe gedaan: Teambuilding/ontmoetingen</vt:lpstr>
      <vt:lpstr>Wat hebben we tot nu toe gedaan: J-100 top</vt:lpstr>
      <vt:lpstr>Wat hebben we tot nu toe gedaan: Bruggenbouwer</vt:lpstr>
      <vt:lpstr>Wat hebben we tot nu toe gedaan: Droomhut</vt:lpstr>
      <vt:lpstr>Politiserend werken: Hoe doe je dat?</vt:lpstr>
      <vt:lpstr>Oefening:</vt:lpstr>
      <vt:lpstr>Wat zijn de bedreigingen?</vt:lpstr>
      <vt:lpstr>Interessante data: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wegen op het lokaal beleid?</dc:title>
  <dc:creator>Benison40</dc:creator>
  <cp:lastModifiedBy>Don Pandzou</cp:lastModifiedBy>
  <cp:revision>25</cp:revision>
  <dcterms:created xsi:type="dcterms:W3CDTF">2017-09-22T15:33:21Z</dcterms:created>
  <dcterms:modified xsi:type="dcterms:W3CDTF">2017-09-28T11:42:42Z</dcterms:modified>
</cp:coreProperties>
</file>